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2" r:id="rId5"/>
    <p:sldId id="259" r:id="rId6"/>
    <p:sldId id="260" r:id="rId7"/>
    <p:sldId id="263" r:id="rId8"/>
    <p:sldId id="264" r:id="rId9"/>
    <p:sldId id="265" r:id="rId10"/>
    <p:sldId id="266" r:id="rId11"/>
    <p:sldId id="268"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67" d="100"/>
          <a:sy n="67" d="100"/>
        </p:scale>
        <p:origin x="5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905F25-424D-4B4A-9483-73C8818BC05F}"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1548873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905F25-424D-4B4A-9483-73C8818BC05F}"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1210966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905F25-424D-4B4A-9483-73C8818BC05F}"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0BF65C-3676-4B2B-A46F-914ABEBF1FA4}"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54830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905F25-424D-4B4A-9483-73C8818BC05F}"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31535268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905F25-424D-4B4A-9483-73C8818BC05F}"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0BF65C-3676-4B2B-A46F-914ABEBF1FA4}"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15464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905F25-424D-4B4A-9483-73C8818BC05F}"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488493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905F25-424D-4B4A-9483-73C8818BC05F}"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3735165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905F25-424D-4B4A-9483-73C8818BC05F}"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4280940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905F25-424D-4B4A-9483-73C8818BC05F}"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2771271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905F25-424D-4B4A-9483-73C8818BC05F}"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1390065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905F25-424D-4B4A-9483-73C8818BC05F}" type="datetimeFigureOut">
              <a:rPr lang="en-IN" smtClean="0"/>
              <a:t>08-04-2020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2534664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905F25-424D-4B4A-9483-73C8818BC05F}" type="datetimeFigureOut">
              <a:rPr lang="en-IN" smtClean="0"/>
              <a:t>08-04-2020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1602243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905F25-424D-4B4A-9483-73C8818BC05F}" type="datetimeFigureOut">
              <a:rPr lang="en-IN" smtClean="0"/>
              <a:t>08-04-2020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2325403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05F25-424D-4B4A-9483-73C8818BC05F}" type="datetimeFigureOut">
              <a:rPr lang="en-IN" smtClean="0"/>
              <a:t>08-04-2020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3401686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905F25-424D-4B4A-9483-73C8818BC05F}" type="datetimeFigureOut">
              <a:rPr lang="en-IN" smtClean="0"/>
              <a:t>08-04-2020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0BF65C-3676-4B2B-A46F-914ABEBF1FA4}" type="slidenum">
              <a:rPr lang="en-IN" smtClean="0"/>
              <a:t>‹#›</a:t>
            </a:fld>
            <a:endParaRPr lang="en-IN"/>
          </a:p>
        </p:txBody>
      </p:sp>
    </p:spTree>
    <p:extLst>
      <p:ext uri="{BB962C8B-B14F-4D97-AF65-F5344CB8AC3E}">
        <p14:creationId xmlns:p14="http://schemas.microsoft.com/office/powerpoint/2010/main" val="3591242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0BF65C-3676-4B2B-A46F-914ABEBF1FA4}" type="slidenum">
              <a:rPr lang="en-IN" smtClean="0"/>
              <a:t>‹#›</a:t>
            </a:fld>
            <a:endParaRPr lang="en-IN"/>
          </a:p>
        </p:txBody>
      </p:sp>
      <p:sp>
        <p:nvSpPr>
          <p:cNvPr id="5" name="Date Placeholder 4"/>
          <p:cNvSpPr>
            <a:spLocks noGrp="1"/>
          </p:cNvSpPr>
          <p:nvPr>
            <p:ph type="dt" sz="half" idx="10"/>
          </p:nvPr>
        </p:nvSpPr>
        <p:spPr/>
        <p:txBody>
          <a:bodyPr/>
          <a:lstStyle/>
          <a:p>
            <a:fld id="{95905F25-424D-4B4A-9483-73C8818BC05F}" type="datetimeFigureOut">
              <a:rPr lang="en-IN" smtClean="0"/>
              <a:t>08-04-2020</a:t>
            </a:fld>
            <a:endParaRPr lang="en-IN"/>
          </a:p>
        </p:txBody>
      </p:sp>
    </p:spTree>
    <p:extLst>
      <p:ext uri="{BB962C8B-B14F-4D97-AF65-F5344CB8AC3E}">
        <p14:creationId xmlns:p14="http://schemas.microsoft.com/office/powerpoint/2010/main" val="1712209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5905F25-424D-4B4A-9483-73C8818BC05F}" type="datetimeFigureOut">
              <a:rPr lang="en-IN" smtClean="0"/>
              <a:t>08-04-2020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A0BF65C-3676-4B2B-A46F-914ABEBF1FA4}" type="slidenum">
              <a:rPr lang="en-IN" smtClean="0"/>
              <a:t>‹#›</a:t>
            </a:fld>
            <a:endParaRPr lang="en-IN"/>
          </a:p>
        </p:txBody>
      </p:sp>
    </p:spTree>
    <p:extLst>
      <p:ext uri="{BB962C8B-B14F-4D97-AF65-F5344CB8AC3E}">
        <p14:creationId xmlns:p14="http://schemas.microsoft.com/office/powerpoint/2010/main" val="415575188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 Id="rId5" Type="http://schemas.openxmlformats.org/officeDocument/2006/relationships/image" Target="../media/image18.jpeg"/><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85129-89AE-4774-A68E-B8B1A29263B2}"/>
              </a:ext>
            </a:extLst>
          </p:cNvPr>
          <p:cNvSpPr>
            <a:spLocks noGrp="1"/>
          </p:cNvSpPr>
          <p:nvPr>
            <p:ph type="ctrTitle"/>
          </p:nvPr>
        </p:nvSpPr>
        <p:spPr>
          <a:xfrm>
            <a:off x="1411817" y="2404534"/>
            <a:ext cx="7766936" cy="119591"/>
          </a:xfrm>
        </p:spPr>
        <p:txBody>
          <a:bodyPr/>
          <a:lstStyle/>
          <a:p>
            <a:pPr algn="ctr"/>
            <a:r>
              <a:rPr lang="en-US" dirty="0">
                <a:solidFill>
                  <a:schemeClr val="accent2">
                    <a:lumMod val="75000"/>
                  </a:schemeClr>
                </a:solidFill>
              </a:rPr>
              <a:t>Feminist criticism</a:t>
            </a:r>
            <a:endParaRPr lang="en-IN" dirty="0"/>
          </a:p>
        </p:txBody>
      </p:sp>
      <p:sp>
        <p:nvSpPr>
          <p:cNvPr id="3" name="Subtitle 2">
            <a:extLst>
              <a:ext uri="{FF2B5EF4-FFF2-40B4-BE49-F238E27FC236}">
                <a16:creationId xmlns:a16="http://schemas.microsoft.com/office/drawing/2014/main" id="{7EA0D9F7-DFF1-4F5C-B63F-315921E5C8DE}"/>
              </a:ext>
            </a:extLst>
          </p:cNvPr>
          <p:cNvSpPr>
            <a:spLocks noGrp="1"/>
          </p:cNvSpPr>
          <p:nvPr>
            <p:ph type="subTitle" idx="1"/>
          </p:nvPr>
        </p:nvSpPr>
        <p:spPr>
          <a:xfrm>
            <a:off x="1583267" y="2984033"/>
            <a:ext cx="7766936" cy="1096899"/>
          </a:xfrm>
        </p:spPr>
        <p:txBody>
          <a:bodyPr>
            <a:noAutofit/>
          </a:bodyPr>
          <a:lstStyle/>
          <a:p>
            <a:pPr algn="ctr"/>
            <a:r>
              <a:rPr lang="en-US" sz="3600" dirty="0"/>
              <a:t>DR. LILY MONDAL</a:t>
            </a:r>
          </a:p>
          <a:p>
            <a:pPr algn="ctr"/>
            <a:r>
              <a:rPr lang="en-US" sz="3600" dirty="0" err="1"/>
              <a:t>Asstt</a:t>
            </a:r>
            <a:r>
              <a:rPr lang="en-US" sz="3600" dirty="0"/>
              <a:t>. Professor</a:t>
            </a:r>
          </a:p>
          <a:p>
            <a:pPr algn="ctr"/>
            <a:r>
              <a:rPr lang="en-US" sz="3600" dirty="0"/>
              <a:t>Hooghly Women’s College</a:t>
            </a:r>
          </a:p>
          <a:p>
            <a:pPr algn="ctr"/>
            <a:r>
              <a:rPr lang="en-US" sz="3600" dirty="0" err="1"/>
              <a:t>Hooghly,West</a:t>
            </a:r>
            <a:r>
              <a:rPr lang="en-US" sz="3600" dirty="0"/>
              <a:t> Bengal</a:t>
            </a:r>
            <a:endParaRPr lang="en-IN" sz="3600" dirty="0"/>
          </a:p>
        </p:txBody>
      </p:sp>
    </p:spTree>
    <p:extLst>
      <p:ext uri="{BB962C8B-B14F-4D97-AF65-F5344CB8AC3E}">
        <p14:creationId xmlns:p14="http://schemas.microsoft.com/office/powerpoint/2010/main" val="4394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010D6-93C8-4BCC-8D16-43006807A15A}"/>
              </a:ext>
            </a:extLst>
          </p:cNvPr>
          <p:cNvSpPr>
            <a:spLocks noGrp="1"/>
          </p:cNvSpPr>
          <p:nvPr>
            <p:ph type="title"/>
          </p:nvPr>
        </p:nvSpPr>
        <p:spPr>
          <a:xfrm>
            <a:off x="677334" y="190500"/>
            <a:ext cx="8596668" cy="714375"/>
          </a:xfrm>
        </p:spPr>
        <p:txBody>
          <a:bodyPr/>
          <a:lstStyle/>
          <a:p>
            <a:pPr algn="ctr"/>
            <a:r>
              <a:rPr lang="en-IN" dirty="0">
                <a:solidFill>
                  <a:srgbClr val="FF0000"/>
                </a:solidFill>
              </a:rPr>
              <a:t>Kate Millett</a:t>
            </a:r>
          </a:p>
        </p:txBody>
      </p:sp>
      <p:sp>
        <p:nvSpPr>
          <p:cNvPr id="3" name="Content Placeholder 2">
            <a:extLst>
              <a:ext uri="{FF2B5EF4-FFF2-40B4-BE49-F238E27FC236}">
                <a16:creationId xmlns:a16="http://schemas.microsoft.com/office/drawing/2014/main" id="{61301D06-FF06-42EA-8EA3-998099119505}"/>
              </a:ext>
            </a:extLst>
          </p:cNvPr>
          <p:cNvSpPr>
            <a:spLocks noGrp="1"/>
          </p:cNvSpPr>
          <p:nvPr>
            <p:ph idx="1"/>
          </p:nvPr>
        </p:nvSpPr>
        <p:spPr>
          <a:xfrm>
            <a:off x="677334" y="809625"/>
            <a:ext cx="10695516" cy="5231738"/>
          </a:xfrm>
        </p:spPr>
        <p:txBody>
          <a:bodyPr/>
          <a:lstStyle/>
          <a:p>
            <a:pPr algn="just"/>
            <a:r>
              <a:rPr lang="en-US" sz="3200" dirty="0"/>
              <a:t>Katherine Murray Millett was an American feminist writer, educator, artist, and activist. She attended Oxford University and was the first American woman to be awarded a degree with first-class honors after studying at St Hilda's College, Oxford.</a:t>
            </a:r>
          </a:p>
          <a:p>
            <a:pPr marL="0" indent="0" algn="just">
              <a:buNone/>
            </a:pPr>
            <a:endParaRPr lang="en-US" sz="3200" dirty="0"/>
          </a:p>
          <a:p>
            <a:r>
              <a:rPr lang="en-IN" sz="3200" dirty="0"/>
              <a:t>Kate Millett’s ‘</a:t>
            </a:r>
            <a:r>
              <a:rPr lang="en-IN" sz="3200" i="1" dirty="0"/>
              <a:t>Sexual Politics’ (1970)</a:t>
            </a:r>
            <a:r>
              <a:rPr lang="en-IN" sz="3200" dirty="0"/>
              <a:t> argued that ideological indoctrination and economic inequality are the causes of women’s oppression. </a:t>
            </a:r>
            <a:endParaRPr lang="en-IN" dirty="0"/>
          </a:p>
        </p:txBody>
      </p:sp>
    </p:spTree>
    <p:extLst>
      <p:ext uri="{BB962C8B-B14F-4D97-AF65-F5344CB8AC3E}">
        <p14:creationId xmlns:p14="http://schemas.microsoft.com/office/powerpoint/2010/main" val="403654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Kate Millett (1934–2017)">
            <a:extLst>
              <a:ext uri="{FF2B5EF4-FFF2-40B4-BE49-F238E27FC236}">
                <a16:creationId xmlns:a16="http://schemas.microsoft.com/office/drawing/2014/main" id="{4EFAC47C-5C79-442B-AB64-ECD1CB2202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6738" y="381000"/>
            <a:ext cx="2428875" cy="18859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he Courageous Radicalism of Kate Millett | The New Republic">
            <a:extLst>
              <a:ext uri="{FF2B5EF4-FFF2-40B4-BE49-F238E27FC236}">
                <a16:creationId xmlns:a16="http://schemas.microsoft.com/office/drawing/2014/main" id="{3249F632-CB48-48BF-9FEC-AC5A826BA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0" y="3200401"/>
            <a:ext cx="4376737" cy="2805113"/>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A Last Interview with Kate Millett | The New Yorker">
            <a:extLst>
              <a:ext uri="{FF2B5EF4-FFF2-40B4-BE49-F238E27FC236}">
                <a16:creationId xmlns:a16="http://schemas.microsoft.com/office/drawing/2014/main" id="{DAFBD87B-9BA9-4263-B24A-ADD6B52981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2" y="2266950"/>
            <a:ext cx="3667122" cy="4090987"/>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Kate Millett obituary | World news | The Guardian">
            <a:extLst>
              <a:ext uri="{FF2B5EF4-FFF2-40B4-BE49-F238E27FC236}">
                <a16:creationId xmlns:a16="http://schemas.microsoft.com/office/drawing/2014/main" id="{A847CB67-F296-436E-90C5-5E81D3B2D01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74754"/>
            <a:ext cx="4376737" cy="2632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2780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FDB8AE-83E6-4049-BBFB-6A35F81C2B40}"/>
              </a:ext>
            </a:extLst>
          </p:cNvPr>
          <p:cNvSpPr/>
          <p:nvPr/>
        </p:nvSpPr>
        <p:spPr>
          <a:xfrm>
            <a:off x="838200" y="1343025"/>
            <a:ext cx="8677275" cy="2308324"/>
          </a:xfrm>
          <a:prstGeom prst="rect">
            <a:avLst/>
          </a:prstGeom>
        </p:spPr>
        <p:txBody>
          <a:bodyPr wrap="square">
            <a:spAutoFit/>
          </a:bodyPr>
          <a:lstStyle/>
          <a:p>
            <a:pPr algn="just"/>
            <a:r>
              <a:rPr lang="en-IN" sz="3600" dirty="0"/>
              <a:t>The above discussion shows how women outside India fought for their rights and how they are trying to achieve equality in the male-dominated society.</a:t>
            </a:r>
          </a:p>
        </p:txBody>
      </p:sp>
    </p:spTree>
    <p:extLst>
      <p:ext uri="{BB962C8B-B14F-4D97-AF65-F5344CB8AC3E}">
        <p14:creationId xmlns:p14="http://schemas.microsoft.com/office/powerpoint/2010/main" val="2576854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F3870-FB77-48AF-8273-B7E01EE240B2}"/>
              </a:ext>
            </a:extLst>
          </p:cNvPr>
          <p:cNvSpPr>
            <a:spLocks noGrp="1"/>
          </p:cNvSpPr>
          <p:nvPr>
            <p:ph type="title"/>
          </p:nvPr>
        </p:nvSpPr>
        <p:spPr>
          <a:xfrm>
            <a:off x="677334" y="609600"/>
            <a:ext cx="8596668" cy="704850"/>
          </a:xfrm>
        </p:spPr>
        <p:txBody>
          <a:bodyPr/>
          <a:lstStyle/>
          <a:p>
            <a:pPr algn="ctr"/>
            <a:r>
              <a:rPr lang="en-IN" dirty="0">
                <a:solidFill>
                  <a:srgbClr val="C00000"/>
                </a:solidFill>
              </a:rPr>
              <a:t>Subjugation of Women</a:t>
            </a:r>
          </a:p>
        </p:txBody>
      </p:sp>
      <p:sp>
        <p:nvSpPr>
          <p:cNvPr id="3" name="Content Placeholder 2">
            <a:extLst>
              <a:ext uri="{FF2B5EF4-FFF2-40B4-BE49-F238E27FC236}">
                <a16:creationId xmlns:a16="http://schemas.microsoft.com/office/drawing/2014/main" id="{3761AA46-75C0-42C5-9B59-AFFEC3AB085A}"/>
              </a:ext>
            </a:extLst>
          </p:cNvPr>
          <p:cNvSpPr>
            <a:spLocks noGrp="1"/>
          </p:cNvSpPr>
          <p:nvPr>
            <p:ph idx="1"/>
          </p:nvPr>
        </p:nvSpPr>
        <p:spPr>
          <a:xfrm>
            <a:off x="677334" y="1524000"/>
            <a:ext cx="10524066" cy="4838699"/>
          </a:xfrm>
        </p:spPr>
        <p:txBody>
          <a:bodyPr>
            <a:noAutofit/>
          </a:bodyPr>
          <a:lstStyle/>
          <a:p>
            <a:pPr algn="just"/>
            <a:r>
              <a:rPr lang="en-IN" sz="3200" dirty="0"/>
              <a:t>In the history of human race the nineteenth and twentieth centuries have been most remarkable in the lives of women for these two centuries have drastically changed and shaped their lives all over the world. </a:t>
            </a:r>
          </a:p>
          <a:p>
            <a:r>
              <a:rPr lang="en-IN" sz="3200" dirty="0"/>
              <a:t>One of the leading concerns of these centuries in the world is the subjugation of women. </a:t>
            </a:r>
          </a:p>
          <a:p>
            <a:pPr algn="just"/>
            <a:r>
              <a:rPr lang="en-IN" sz="3200" dirty="0"/>
              <a:t>Women seen as the ‘Other’ have come forward to remove the stigma of womanhood enforced on them.</a:t>
            </a:r>
          </a:p>
        </p:txBody>
      </p:sp>
    </p:spTree>
    <p:extLst>
      <p:ext uri="{BB962C8B-B14F-4D97-AF65-F5344CB8AC3E}">
        <p14:creationId xmlns:p14="http://schemas.microsoft.com/office/powerpoint/2010/main" val="3598107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6AC6-B528-4E14-BB15-4A15E9A6D0D9}"/>
              </a:ext>
            </a:extLst>
          </p:cNvPr>
          <p:cNvSpPr>
            <a:spLocks noGrp="1"/>
          </p:cNvSpPr>
          <p:nvPr>
            <p:ph type="title"/>
          </p:nvPr>
        </p:nvSpPr>
        <p:spPr>
          <a:xfrm>
            <a:off x="677334" y="609600"/>
            <a:ext cx="8596668" cy="762000"/>
          </a:xfrm>
        </p:spPr>
        <p:txBody>
          <a:bodyPr/>
          <a:lstStyle/>
          <a:p>
            <a:pPr algn="ctr"/>
            <a:r>
              <a:rPr lang="en-IN" dirty="0">
                <a:solidFill>
                  <a:srgbClr val="00B050"/>
                </a:solidFill>
              </a:rPr>
              <a:t>Right to Vote  for English Women </a:t>
            </a:r>
          </a:p>
        </p:txBody>
      </p:sp>
      <p:sp>
        <p:nvSpPr>
          <p:cNvPr id="3" name="Content Placeholder 2">
            <a:extLst>
              <a:ext uri="{FF2B5EF4-FFF2-40B4-BE49-F238E27FC236}">
                <a16:creationId xmlns:a16="http://schemas.microsoft.com/office/drawing/2014/main" id="{70AFCE51-A81A-4EB8-AF73-57DC554287F0}"/>
              </a:ext>
            </a:extLst>
          </p:cNvPr>
          <p:cNvSpPr>
            <a:spLocks noGrp="1"/>
          </p:cNvSpPr>
          <p:nvPr>
            <p:ph idx="1"/>
          </p:nvPr>
        </p:nvSpPr>
        <p:spPr>
          <a:xfrm>
            <a:off x="677333" y="1743075"/>
            <a:ext cx="10457391" cy="4298287"/>
          </a:xfrm>
        </p:spPr>
        <p:txBody>
          <a:bodyPr>
            <a:noAutofit/>
          </a:bodyPr>
          <a:lstStyle/>
          <a:p>
            <a:r>
              <a:rPr lang="en-IN" sz="3200" dirty="0"/>
              <a:t>The striving for equality was voiced forth first by the working-class women in their demand for equality of wage.</a:t>
            </a:r>
          </a:p>
          <a:p>
            <a:r>
              <a:rPr lang="en-IN" sz="3200" dirty="0"/>
              <a:t> Gradually the urge for equality spread out in the higher classes too. In 1928 English women got the right to vote.</a:t>
            </a:r>
          </a:p>
          <a:p>
            <a:r>
              <a:rPr lang="en-IN" sz="3200" dirty="0"/>
              <a:t> This alone shows that women have been denied equality until recently.</a:t>
            </a:r>
          </a:p>
        </p:txBody>
      </p:sp>
    </p:spTree>
    <p:extLst>
      <p:ext uri="{BB962C8B-B14F-4D97-AF65-F5344CB8AC3E}">
        <p14:creationId xmlns:p14="http://schemas.microsoft.com/office/powerpoint/2010/main" val="3117266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B8C6D-C2EC-4666-93A8-88907561DEB4}"/>
              </a:ext>
            </a:extLst>
          </p:cNvPr>
          <p:cNvSpPr>
            <a:spLocks noGrp="1"/>
          </p:cNvSpPr>
          <p:nvPr>
            <p:ph type="title"/>
          </p:nvPr>
        </p:nvSpPr>
        <p:spPr>
          <a:xfrm>
            <a:off x="677334" y="219076"/>
            <a:ext cx="8596668" cy="809624"/>
          </a:xfrm>
        </p:spPr>
        <p:txBody>
          <a:bodyPr/>
          <a:lstStyle/>
          <a:p>
            <a:pPr algn="ctr"/>
            <a:r>
              <a:rPr lang="en-IN" dirty="0">
                <a:solidFill>
                  <a:srgbClr val="7030A0"/>
                </a:solidFill>
              </a:rPr>
              <a:t>Virginia Woolf</a:t>
            </a:r>
          </a:p>
        </p:txBody>
      </p:sp>
      <p:sp>
        <p:nvSpPr>
          <p:cNvPr id="3" name="Content Placeholder 2">
            <a:extLst>
              <a:ext uri="{FF2B5EF4-FFF2-40B4-BE49-F238E27FC236}">
                <a16:creationId xmlns:a16="http://schemas.microsoft.com/office/drawing/2014/main" id="{74B99117-2FFD-4255-8D5B-767D9B4F1848}"/>
              </a:ext>
            </a:extLst>
          </p:cNvPr>
          <p:cNvSpPr>
            <a:spLocks noGrp="1"/>
          </p:cNvSpPr>
          <p:nvPr>
            <p:ph idx="1"/>
          </p:nvPr>
        </p:nvSpPr>
        <p:spPr>
          <a:xfrm>
            <a:off x="428625" y="1028700"/>
            <a:ext cx="10810875" cy="5012663"/>
          </a:xfrm>
        </p:spPr>
        <p:txBody>
          <a:bodyPr>
            <a:noAutofit/>
          </a:bodyPr>
          <a:lstStyle/>
          <a:p>
            <a:r>
              <a:rPr lang="en-IN" sz="3200" dirty="0"/>
              <a:t>Though the history of women suffrage dates long back, the patriarchal notions and ideologies were challenged most frequently in the twentieth century.</a:t>
            </a:r>
          </a:p>
          <a:p>
            <a:r>
              <a:rPr lang="en-IN" sz="3200" dirty="0"/>
              <a:t> Virginia Woolf published </a:t>
            </a:r>
            <a:r>
              <a:rPr lang="en-IN" sz="3200" i="1" dirty="0"/>
              <a:t>A Room of One’s Own</a:t>
            </a:r>
            <a:r>
              <a:rPr lang="en-IN" sz="3200" dirty="0"/>
              <a:t> in 1929 and described how women are socially and physically dominated by men.</a:t>
            </a:r>
          </a:p>
          <a:p>
            <a:r>
              <a:rPr lang="en-IN" sz="3200" dirty="0"/>
              <a:t> She argued that the patriarchal society denied space to women generating gender inequality. Woolf reacted vehemently how women were considered as ‘looking glass’ by men and are regarded as the ‘Other’.</a:t>
            </a:r>
          </a:p>
        </p:txBody>
      </p:sp>
    </p:spTree>
    <p:extLst>
      <p:ext uri="{BB962C8B-B14F-4D97-AF65-F5344CB8AC3E}">
        <p14:creationId xmlns:p14="http://schemas.microsoft.com/office/powerpoint/2010/main" val="2716055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Virginia Woolf: Google honors the writer who declared women need ...">
            <a:extLst>
              <a:ext uri="{FF2B5EF4-FFF2-40B4-BE49-F238E27FC236}">
                <a16:creationId xmlns:a16="http://schemas.microsoft.com/office/drawing/2014/main" id="{B718B22B-8792-44D4-A51F-D9A1D93723D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85750" y="571500"/>
            <a:ext cx="5343526" cy="2652395"/>
          </a:xfrm>
          <a:prstGeom prst="rect">
            <a:avLst/>
          </a:prstGeom>
          <a:noFill/>
          <a:ln>
            <a:noFill/>
          </a:ln>
        </p:spPr>
      </p:pic>
      <p:pic>
        <p:nvPicPr>
          <p:cNvPr id="4" name="Picture 3">
            <a:extLst>
              <a:ext uri="{FF2B5EF4-FFF2-40B4-BE49-F238E27FC236}">
                <a16:creationId xmlns:a16="http://schemas.microsoft.com/office/drawing/2014/main" id="{D1FC0A81-4DD1-498A-B11A-A710114EAA3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629276" y="3324225"/>
            <a:ext cx="4619624" cy="3457575"/>
          </a:xfrm>
          <a:prstGeom prst="rect">
            <a:avLst/>
          </a:prstGeom>
          <a:noFill/>
          <a:ln>
            <a:noFill/>
          </a:ln>
        </p:spPr>
      </p:pic>
      <p:pic>
        <p:nvPicPr>
          <p:cNvPr id="6" name="Picture 5" descr="Virginia Woolf 138th Birth Anniversary: Why you should read ...">
            <a:extLst>
              <a:ext uri="{FF2B5EF4-FFF2-40B4-BE49-F238E27FC236}">
                <a16:creationId xmlns:a16="http://schemas.microsoft.com/office/drawing/2014/main" id="{2B468A3B-378D-475B-97E4-75F82F84390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33400" y="3634106"/>
            <a:ext cx="4733925" cy="3081018"/>
          </a:xfrm>
          <a:prstGeom prst="rect">
            <a:avLst/>
          </a:prstGeom>
          <a:noFill/>
          <a:ln>
            <a:noFill/>
          </a:ln>
        </p:spPr>
      </p:pic>
      <p:pic>
        <p:nvPicPr>
          <p:cNvPr id="7" name="Picture 6" descr="NPG P440; Virginia Woolf - Portrait - National Portrait Gallery">
            <a:extLst>
              <a:ext uri="{FF2B5EF4-FFF2-40B4-BE49-F238E27FC236}">
                <a16:creationId xmlns:a16="http://schemas.microsoft.com/office/drawing/2014/main" id="{A29ADE7E-8F78-4112-B1B2-C7500D1E49B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96000" y="161925"/>
            <a:ext cx="3181350" cy="3162300"/>
          </a:xfrm>
          <a:prstGeom prst="rect">
            <a:avLst/>
          </a:prstGeom>
          <a:noFill/>
          <a:ln>
            <a:noFill/>
          </a:ln>
        </p:spPr>
      </p:pic>
    </p:spTree>
    <p:extLst>
      <p:ext uri="{BB962C8B-B14F-4D97-AF65-F5344CB8AC3E}">
        <p14:creationId xmlns:p14="http://schemas.microsoft.com/office/powerpoint/2010/main" val="1911900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E ACHIEVEMENT OF VIRGINIA WOOLF; VIRGINIA WOOLF. By Bernard ...">
            <a:extLst>
              <a:ext uri="{FF2B5EF4-FFF2-40B4-BE49-F238E27FC236}">
                <a16:creationId xmlns:a16="http://schemas.microsoft.com/office/drawing/2014/main" id="{FAC9607F-E12F-497F-A7C8-312AE980034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76275" y="0"/>
            <a:ext cx="8896350" cy="6972300"/>
          </a:xfrm>
          <a:prstGeom prst="rect">
            <a:avLst/>
          </a:prstGeom>
          <a:noFill/>
          <a:ln>
            <a:noFill/>
          </a:ln>
        </p:spPr>
      </p:pic>
    </p:spTree>
    <p:extLst>
      <p:ext uri="{BB962C8B-B14F-4D97-AF65-F5344CB8AC3E}">
        <p14:creationId xmlns:p14="http://schemas.microsoft.com/office/powerpoint/2010/main" val="38089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n on FREEDOM FROM RELIGION FOUNDATION">
            <a:extLst>
              <a:ext uri="{FF2B5EF4-FFF2-40B4-BE49-F238E27FC236}">
                <a16:creationId xmlns:a16="http://schemas.microsoft.com/office/drawing/2014/main" id="{D0DA7DE0-0E2C-47A5-B8E2-09B8609158B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086227" y="619125"/>
            <a:ext cx="3581400" cy="3105150"/>
          </a:xfrm>
          <a:prstGeom prst="rect">
            <a:avLst/>
          </a:prstGeom>
          <a:noFill/>
          <a:ln>
            <a:noFill/>
          </a:ln>
        </p:spPr>
      </p:pic>
      <p:pic>
        <p:nvPicPr>
          <p:cNvPr id="3" name="Picture 2" descr="Rebecca West Quote | readers+writers journal">
            <a:extLst>
              <a:ext uri="{FF2B5EF4-FFF2-40B4-BE49-F238E27FC236}">
                <a16:creationId xmlns:a16="http://schemas.microsoft.com/office/drawing/2014/main" id="{C3CCD700-84C2-4D8D-A55E-A73B99CA311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734559" y="3806130"/>
            <a:ext cx="5120639" cy="3324224"/>
          </a:xfrm>
          <a:prstGeom prst="rect">
            <a:avLst/>
          </a:prstGeom>
          <a:noFill/>
          <a:ln>
            <a:noFill/>
          </a:ln>
        </p:spPr>
      </p:pic>
      <p:pic>
        <p:nvPicPr>
          <p:cNvPr id="4" name="Picture 3" descr="Rebecca West | Modernist Archives Publishing Project">
            <a:extLst>
              <a:ext uri="{FF2B5EF4-FFF2-40B4-BE49-F238E27FC236}">
                <a16:creationId xmlns:a16="http://schemas.microsoft.com/office/drawing/2014/main" id="{039ABF2D-FCD5-4961-A379-B0E3AEF6450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858124" y="447675"/>
            <a:ext cx="3161667" cy="2981325"/>
          </a:xfrm>
          <a:prstGeom prst="rect">
            <a:avLst/>
          </a:prstGeom>
          <a:noFill/>
          <a:ln>
            <a:noFill/>
          </a:ln>
        </p:spPr>
      </p:pic>
      <p:pic>
        <p:nvPicPr>
          <p:cNvPr id="5" name="Picture 4" descr="Buy Hg Wells Rebecca West Book Online at Low Prices in India | Hg ...">
            <a:extLst>
              <a:ext uri="{FF2B5EF4-FFF2-40B4-BE49-F238E27FC236}">
                <a16:creationId xmlns:a16="http://schemas.microsoft.com/office/drawing/2014/main" id="{163F9133-CFBF-454A-A121-3232B662D3D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 y="3657600"/>
            <a:ext cx="4734558" cy="3457575"/>
          </a:xfrm>
          <a:prstGeom prst="rect">
            <a:avLst/>
          </a:prstGeom>
          <a:noFill/>
          <a:ln>
            <a:noFill/>
          </a:ln>
        </p:spPr>
      </p:pic>
      <p:sp>
        <p:nvSpPr>
          <p:cNvPr id="6" name="Rectangle 5">
            <a:extLst>
              <a:ext uri="{FF2B5EF4-FFF2-40B4-BE49-F238E27FC236}">
                <a16:creationId xmlns:a16="http://schemas.microsoft.com/office/drawing/2014/main" id="{CCFD8AEE-B542-4530-AA88-B81832325AD1}"/>
              </a:ext>
            </a:extLst>
          </p:cNvPr>
          <p:cNvSpPr/>
          <p:nvPr/>
        </p:nvSpPr>
        <p:spPr>
          <a:xfrm>
            <a:off x="1" y="266700"/>
            <a:ext cx="4524374" cy="3539430"/>
          </a:xfrm>
          <a:prstGeom prst="rect">
            <a:avLst/>
          </a:prstGeom>
        </p:spPr>
        <p:txBody>
          <a:bodyPr wrap="square">
            <a:spAutoFit/>
          </a:bodyPr>
          <a:lstStyle/>
          <a:p>
            <a:r>
              <a:rPr lang="en-IN" sz="3200" dirty="0"/>
              <a:t>Rebecca West analysed the features of male power and reacted strongly against economic exploitations of working-class women</a:t>
            </a:r>
            <a:r>
              <a:rPr lang="en-IN" dirty="0"/>
              <a:t>.</a:t>
            </a:r>
          </a:p>
        </p:txBody>
      </p:sp>
      <p:sp>
        <p:nvSpPr>
          <p:cNvPr id="7" name="Rectangle 6">
            <a:extLst>
              <a:ext uri="{FF2B5EF4-FFF2-40B4-BE49-F238E27FC236}">
                <a16:creationId xmlns:a16="http://schemas.microsoft.com/office/drawing/2014/main" id="{7B6DA63E-16D1-4C0E-AFD4-53418910D475}"/>
              </a:ext>
            </a:extLst>
          </p:cNvPr>
          <p:cNvSpPr/>
          <p:nvPr/>
        </p:nvSpPr>
        <p:spPr>
          <a:xfrm flipH="1">
            <a:off x="4867274" y="70545"/>
            <a:ext cx="3867149" cy="584775"/>
          </a:xfrm>
          <a:prstGeom prst="rect">
            <a:avLst/>
          </a:prstGeom>
        </p:spPr>
        <p:txBody>
          <a:bodyPr wrap="square">
            <a:spAutoFit/>
          </a:bodyPr>
          <a:lstStyle/>
          <a:p>
            <a:r>
              <a:rPr lang="en-IN" sz="3200" dirty="0">
                <a:solidFill>
                  <a:srgbClr val="C00000"/>
                </a:solidFill>
              </a:rPr>
              <a:t>Rebecca West </a:t>
            </a:r>
          </a:p>
        </p:txBody>
      </p:sp>
    </p:spTree>
    <p:extLst>
      <p:ext uri="{BB962C8B-B14F-4D97-AF65-F5344CB8AC3E}">
        <p14:creationId xmlns:p14="http://schemas.microsoft.com/office/powerpoint/2010/main" val="3595981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97782-ED78-4B59-9A72-2F22BEB421AA}"/>
              </a:ext>
            </a:extLst>
          </p:cNvPr>
          <p:cNvSpPr>
            <a:spLocks noGrp="1"/>
          </p:cNvSpPr>
          <p:nvPr>
            <p:ph type="title"/>
          </p:nvPr>
        </p:nvSpPr>
        <p:spPr>
          <a:xfrm>
            <a:off x="677334" y="609600"/>
            <a:ext cx="8596668" cy="676275"/>
          </a:xfrm>
        </p:spPr>
        <p:txBody>
          <a:bodyPr/>
          <a:lstStyle/>
          <a:p>
            <a:pPr algn="ctr"/>
            <a:r>
              <a:rPr lang="en-IN" dirty="0">
                <a:solidFill>
                  <a:srgbClr val="FF0000"/>
                </a:solidFill>
              </a:rPr>
              <a:t>Simone de Beauvoir</a:t>
            </a:r>
          </a:p>
        </p:txBody>
      </p:sp>
      <p:sp>
        <p:nvSpPr>
          <p:cNvPr id="3" name="Content Placeholder 2">
            <a:extLst>
              <a:ext uri="{FF2B5EF4-FFF2-40B4-BE49-F238E27FC236}">
                <a16:creationId xmlns:a16="http://schemas.microsoft.com/office/drawing/2014/main" id="{B653A1D3-E562-4968-9860-25A7BA3B5DC3}"/>
              </a:ext>
            </a:extLst>
          </p:cNvPr>
          <p:cNvSpPr>
            <a:spLocks noGrp="1"/>
          </p:cNvSpPr>
          <p:nvPr>
            <p:ph idx="1"/>
          </p:nvPr>
        </p:nvSpPr>
        <p:spPr>
          <a:xfrm>
            <a:off x="133350" y="1181101"/>
            <a:ext cx="12058649" cy="4860262"/>
          </a:xfrm>
        </p:spPr>
        <p:txBody>
          <a:bodyPr>
            <a:noAutofit/>
          </a:bodyPr>
          <a:lstStyle/>
          <a:p>
            <a:r>
              <a:rPr lang="en-IN" sz="3200" dirty="0"/>
              <a:t>Simone de Beauvoir made outstanding contribution to feminism through her </a:t>
            </a:r>
            <a:r>
              <a:rPr lang="en-IN" sz="3200" i="1" dirty="0"/>
              <a:t>The Second Sex</a:t>
            </a:r>
            <a:r>
              <a:rPr lang="en-IN" sz="3200" dirty="0"/>
              <a:t> in 1949. </a:t>
            </a:r>
          </a:p>
          <a:p>
            <a:r>
              <a:rPr lang="en-IN" sz="3200" dirty="0"/>
              <a:t>Her opinion that women are viewed in the society as the ‘second sex’ or the ‘Other’ is analogous to what Woolf said that woman is seen in the society as mirror. </a:t>
            </a:r>
          </a:p>
          <a:p>
            <a:r>
              <a:rPr lang="en-IN" sz="3200" dirty="0"/>
              <a:t>Beauvoir said ‘one is not born but rather becomes a woman’. </a:t>
            </a:r>
          </a:p>
          <a:p>
            <a:r>
              <a:rPr lang="en-IN" sz="3200" dirty="0"/>
              <a:t>She explained how women have been given an inferior position in the male/female binary among such others as culture/nature; production/reproduction etc. </a:t>
            </a:r>
          </a:p>
        </p:txBody>
      </p:sp>
    </p:spTree>
    <p:extLst>
      <p:ext uri="{BB962C8B-B14F-4D97-AF65-F5344CB8AC3E}">
        <p14:creationId xmlns:p14="http://schemas.microsoft.com/office/powerpoint/2010/main" val="1764453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000B416-9977-4B69-AC84-519D270265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733925" cy="4800600"/>
          </a:xfrm>
          <a:prstGeom prst="rect">
            <a:avLst/>
          </a:prstGeom>
        </p:spPr>
      </p:pic>
      <p:pic>
        <p:nvPicPr>
          <p:cNvPr id="4" name="Picture 3" descr="Jean-Paul Sartre &amp; Simone de Beauvoir Loved the Jews - Jewish ...">
            <a:extLst>
              <a:ext uri="{FF2B5EF4-FFF2-40B4-BE49-F238E27FC236}">
                <a16:creationId xmlns:a16="http://schemas.microsoft.com/office/drawing/2014/main" id="{F7FB720E-3761-46CD-8D60-CF2BA432978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733925" y="0"/>
            <a:ext cx="5838825" cy="4800600"/>
          </a:xfrm>
          <a:prstGeom prst="rect">
            <a:avLst/>
          </a:prstGeom>
          <a:noFill/>
          <a:ln>
            <a:noFill/>
          </a:ln>
        </p:spPr>
      </p:pic>
      <p:pic>
        <p:nvPicPr>
          <p:cNvPr id="1026" name="Picture 2" descr="Was Simone de Beauvoir as feminist as we thought? | Books | The ...">
            <a:extLst>
              <a:ext uri="{FF2B5EF4-FFF2-40B4-BE49-F238E27FC236}">
                <a16:creationId xmlns:a16="http://schemas.microsoft.com/office/drawing/2014/main" id="{2CE83802-2757-423A-9A83-A9B8698B86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6" y="4800600"/>
            <a:ext cx="3990975" cy="2133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nternational Women's Day 2015: Celebrating the whirlwind wit of ...">
            <a:extLst>
              <a:ext uri="{FF2B5EF4-FFF2-40B4-BE49-F238E27FC236}">
                <a16:creationId xmlns:a16="http://schemas.microsoft.com/office/drawing/2014/main" id="{99536DD9-E5FA-46B2-A533-4B0D0FD382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14777" y="4800600"/>
            <a:ext cx="3715984"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imone de Beauvoir's political philosophy resonates today | Aeon Ideas">
            <a:extLst>
              <a:ext uri="{FF2B5EF4-FFF2-40B4-BE49-F238E27FC236}">
                <a16:creationId xmlns:a16="http://schemas.microsoft.com/office/drawing/2014/main" id="{23D8C01A-0819-4227-B303-C965FC4930B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30761" y="4328902"/>
            <a:ext cx="4088163" cy="2452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5116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106</TotalTime>
  <Words>451</Words>
  <Application>Microsoft Office PowerPoint</Application>
  <PresentationFormat>Widescreen</PresentationFormat>
  <Paragraphs>29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Feminist criticism</vt:lpstr>
      <vt:lpstr>Subjugation of Women</vt:lpstr>
      <vt:lpstr>Right to Vote  for English Women </vt:lpstr>
      <vt:lpstr>Virginia Woolf</vt:lpstr>
      <vt:lpstr>PowerPoint Presentation</vt:lpstr>
      <vt:lpstr>PowerPoint Presentation</vt:lpstr>
      <vt:lpstr>PowerPoint Presentation</vt:lpstr>
      <vt:lpstr>Simone de Beauvoir</vt:lpstr>
      <vt:lpstr>PowerPoint Presentation</vt:lpstr>
      <vt:lpstr>Kate Millett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Feminist criticism</dc:title>
  <dc:creator>Ramesh</dc:creator>
  <cp:lastModifiedBy>Ramesh</cp:lastModifiedBy>
  <cp:revision>16</cp:revision>
  <dcterms:created xsi:type="dcterms:W3CDTF">2020-04-07T05:36:32Z</dcterms:created>
  <dcterms:modified xsi:type="dcterms:W3CDTF">2020-04-08T08:14:26Z</dcterms:modified>
</cp:coreProperties>
</file>